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9" r:id="rId2"/>
    <p:sldId id="391" r:id="rId3"/>
    <p:sldId id="412" r:id="rId4"/>
    <p:sldId id="413" r:id="rId5"/>
    <p:sldId id="414" r:id="rId6"/>
    <p:sldId id="415" r:id="rId7"/>
    <p:sldId id="416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424" r:id="rId16"/>
    <p:sldId id="425" r:id="rId17"/>
    <p:sldId id="426" r:id="rId18"/>
    <p:sldId id="427" r:id="rId19"/>
    <p:sldId id="428" r:id="rId20"/>
    <p:sldId id="429" r:id="rId21"/>
    <p:sldId id="448" r:id="rId22"/>
    <p:sldId id="449" r:id="rId23"/>
    <p:sldId id="450" r:id="rId24"/>
    <p:sldId id="451" r:id="rId25"/>
    <p:sldId id="452" r:id="rId26"/>
    <p:sldId id="453" r:id="rId27"/>
    <p:sldId id="430" r:id="rId28"/>
    <p:sldId id="431" r:id="rId29"/>
    <p:sldId id="432" r:id="rId30"/>
    <p:sldId id="433" r:id="rId31"/>
    <p:sldId id="434" r:id="rId32"/>
    <p:sldId id="435" r:id="rId33"/>
    <p:sldId id="436" r:id="rId34"/>
    <p:sldId id="437" r:id="rId35"/>
    <p:sldId id="438" r:id="rId36"/>
    <p:sldId id="439" r:id="rId37"/>
    <p:sldId id="440" r:id="rId38"/>
    <p:sldId id="441" r:id="rId39"/>
    <p:sldId id="442" r:id="rId40"/>
    <p:sldId id="443" r:id="rId41"/>
    <p:sldId id="444" r:id="rId42"/>
    <p:sldId id="445" r:id="rId43"/>
    <p:sldId id="446" r:id="rId44"/>
    <p:sldId id="447" r:id="rId45"/>
    <p:sldId id="407" r:id="rId46"/>
    <p:sldId id="408" r:id="rId47"/>
  </p:sldIdLst>
  <p:sldSz cx="9144000" cy="6858000" type="screen4x3"/>
  <p:notesSz cx="9144000" cy="68580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DAC4"/>
    <a:srgbClr val="7E1B68"/>
    <a:srgbClr val="1E3880"/>
    <a:srgbClr val="59713D"/>
    <a:srgbClr val="3A3668"/>
    <a:srgbClr val="006E77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65" autoAdjust="0"/>
    <p:restoredTop sz="88345" autoAdjust="0"/>
  </p:normalViewPr>
  <p:slideViewPr>
    <p:cSldViewPr>
      <p:cViewPr varScale="1">
        <p:scale>
          <a:sx n="66" d="100"/>
          <a:sy n="66" d="100"/>
        </p:scale>
        <p:origin x="1302" y="60"/>
      </p:cViewPr>
      <p:guideLst>
        <p:guide orient="horz" pos="2160"/>
        <p:guide orient="horz" pos="4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54" d="100"/>
          <a:sy n="154" d="100"/>
        </p:scale>
        <p:origin x="648" y="78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8B8B2BFA-EFD5-42C5-B152-4D26B61ABD62}" type="datetimeFigureOut">
              <a:rPr lang="pl-PL" altLang="en-US"/>
              <a:pPr/>
              <a:t>10.03.2021</a:t>
            </a:fld>
            <a:endParaRPr lang="pl-PL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76671DCA-725C-4A85-8E72-9BC83C23453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438996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51FB55-B5C6-4E14-88C3-CD472F77F9E8}" type="datetimeFigureOut">
              <a:rPr lang="pl-PL" altLang="en-US"/>
              <a:pPr/>
              <a:t>10.03.2021</a:t>
            </a:fld>
            <a:endParaRPr lang="pl-PL" alt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l-PL" noProof="0" smtClean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 smtClean="0"/>
              <a:t>Kliknij, aby edytować style wzorca tekstu</a:t>
            </a:r>
          </a:p>
          <a:p>
            <a:pPr lvl="1"/>
            <a:r>
              <a:rPr lang="pl-PL" noProof="0" smtClean="0"/>
              <a:t>Drugi poziom</a:t>
            </a:r>
          </a:p>
          <a:p>
            <a:pPr lvl="2"/>
            <a:r>
              <a:rPr lang="pl-PL" noProof="0" smtClean="0"/>
              <a:t>Trzeci poziom</a:t>
            </a:r>
          </a:p>
          <a:p>
            <a:pPr lvl="3"/>
            <a:r>
              <a:rPr lang="pl-PL" noProof="0" smtClean="0"/>
              <a:t>Czwarty poziom</a:t>
            </a:r>
          </a:p>
          <a:p>
            <a:pPr lvl="4"/>
            <a:r>
              <a:rPr lang="pl-PL" noProof="0" smtClean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B9D1705-0A7D-4F0A-93FA-D6974115C5F6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103333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3316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447C5F9-0E0B-44B6-BDC8-1738B383094F}" type="slidenum">
              <a:rPr lang="pl-PL" altLang="pl-PL">
                <a:latin typeface="Arial" charset="0"/>
              </a:rPr>
              <a:pPr eaLnBrk="1" hangingPunct="1">
                <a:spcBef>
                  <a:spcPct val="0"/>
                </a:spcBef>
              </a:pPr>
              <a:t>1</a:t>
            </a:fld>
            <a:endParaRPr lang="pl-PL" altLang="pl-PL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75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10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320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11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230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12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185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13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851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14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448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15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318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16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179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17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587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18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85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19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18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813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20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854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21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040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22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002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23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939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24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368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25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024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26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840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27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0741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28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971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29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60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710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30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5814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31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67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32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294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33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3786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34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858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35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2504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36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5648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37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9906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38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4832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39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529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5899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40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3431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41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0265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42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368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43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6463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44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2516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45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097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46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305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5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970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6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60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7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84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8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70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9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245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96A8C6-AFC5-4CA6-8B66-7D08AE159CB4}" type="datetimeFigureOut">
              <a:rPr lang="pl-PL" altLang="en-US"/>
              <a:pPr/>
              <a:t>10.03.2021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46A848-AEBE-4A42-8F4B-DBEE6C7E3D5B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4702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B802BA-BDD4-4669-BDB4-89EA24BE1A3A}" type="datetimeFigureOut">
              <a:rPr lang="pl-PL" altLang="en-US"/>
              <a:pPr/>
              <a:t>10.03.2021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8ECED-DBC8-4125-A1C8-5565E8A8C73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05913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81B610-9BE7-4EBB-A199-247753C9BE4B}" type="datetimeFigureOut">
              <a:rPr lang="pl-PL" altLang="en-US"/>
              <a:pPr/>
              <a:t>10.03.2021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110D66-2179-4D5F-A074-8E0A44403DDF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8675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C7FA5B-CCEC-4CDC-8618-7BB082825D69}" type="datetimeFigureOut">
              <a:rPr lang="pl-PL" altLang="en-US"/>
              <a:pPr/>
              <a:t>10.03.2021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FEA2EC-7C51-4C94-825B-096F2CFA966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6559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F2A4A1-7D93-43B4-B28F-B4431D63731A}" type="datetimeFigureOut">
              <a:rPr lang="pl-PL" altLang="en-US"/>
              <a:pPr/>
              <a:t>10.03.2021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018681-D347-465F-90A4-2CB39A594C6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73757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60621D2-63BB-45EF-BADC-37AFD07EC415}" type="datetimeFigureOut">
              <a:rPr lang="pl-PL" altLang="en-US"/>
              <a:pPr/>
              <a:t>10.03.2021</a:t>
            </a:fld>
            <a:endParaRPr lang="pl-PL" altLang="en-US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09C048-8ED6-4DE3-B2DC-5D9EEE7B67BD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731831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9BDEC4-7574-42C9-8541-E2D66B93FD48}" type="datetimeFigureOut">
              <a:rPr lang="pl-PL" altLang="en-US"/>
              <a:pPr/>
              <a:t>10.03.2021</a:t>
            </a:fld>
            <a:endParaRPr lang="pl-PL" altLang="en-US"/>
          </a:p>
        </p:txBody>
      </p:sp>
      <p:sp>
        <p:nvSpPr>
          <p:cNvPr id="8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BDDB6-425F-4231-ADB2-F4B895BF190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887677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A59789-F661-4101-87CC-C1C0E24EA0E8}" type="datetimeFigureOut">
              <a:rPr lang="pl-PL" altLang="en-US"/>
              <a:pPr/>
              <a:t>10.03.2021</a:t>
            </a:fld>
            <a:endParaRPr lang="pl-PL" altLang="en-US"/>
          </a:p>
        </p:txBody>
      </p:sp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C0A85A-E28C-4DA1-9193-F073CF770C3D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843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63274C-C19F-4AB1-9FFE-8A17A02962C9}" type="datetimeFigureOut">
              <a:rPr lang="pl-PL" altLang="en-US"/>
              <a:pPr/>
              <a:t>10.03.2021</a:t>
            </a:fld>
            <a:endParaRPr lang="pl-PL" altLang="en-US"/>
          </a:p>
        </p:txBody>
      </p:sp>
      <p:sp>
        <p:nvSpPr>
          <p:cNvPr id="3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A87F7D-BF93-4583-9A6C-407DDBEA49CD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110708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00B3B8-A2C5-4227-942A-C17807D1AD0A}" type="datetimeFigureOut">
              <a:rPr lang="pl-PL" altLang="en-US"/>
              <a:pPr/>
              <a:t>10.03.2021</a:t>
            </a:fld>
            <a:endParaRPr lang="pl-PL" altLang="en-US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01650C-35E0-40DC-AE42-17154AC3360A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47489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B89197-74FE-4854-921E-765CE6DD9935}" type="datetimeFigureOut">
              <a:rPr lang="pl-PL" altLang="en-US"/>
              <a:pPr/>
              <a:t>10.03.2021</a:t>
            </a:fld>
            <a:endParaRPr lang="pl-PL" altLang="en-US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518216-BA04-4DE5-B074-FE8EA1391B87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3777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A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smtClean="0"/>
              <a:t>Kliknij, aby edytować styl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smtClean="0"/>
              <a:t>Kliknij, aby edytować style wzorca tekstu</a:t>
            </a:r>
          </a:p>
          <a:p>
            <a:pPr lvl="1"/>
            <a:r>
              <a:rPr lang="pl-PL" altLang="pl-PL" smtClean="0"/>
              <a:t>Drugi poziom</a:t>
            </a:r>
          </a:p>
          <a:p>
            <a:pPr lvl="2"/>
            <a:r>
              <a:rPr lang="pl-PL" altLang="pl-PL" smtClean="0"/>
              <a:t>Trzeci poziom</a:t>
            </a:r>
          </a:p>
          <a:p>
            <a:pPr lvl="3"/>
            <a:r>
              <a:rPr lang="pl-PL" altLang="pl-PL" smtClean="0"/>
              <a:t>Czwarty poziom</a:t>
            </a:r>
          </a:p>
          <a:p>
            <a:pPr lvl="4"/>
            <a:r>
              <a:rPr lang="pl-PL" altLang="pl-PL" smtClean="0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9C8681B0-816E-4B71-B224-293B12A2EDFC}" type="datetimeFigureOut">
              <a:rPr lang="pl-PL" altLang="en-US"/>
              <a:pPr/>
              <a:t>10.03.2021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52CF9883-CBA6-4649-B626-02548410BD5F}" type="slidenum">
              <a:rPr lang="pl-PL" altLang="en-US"/>
              <a:pPr/>
              <a:t>‹#›</a:t>
            </a:fld>
            <a:endParaRPr lang="pl-PL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ive_Bayes_classifier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latin typeface="Arial" charset="0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11278" y="3058180"/>
            <a:ext cx="5040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E1B68"/>
                </a:solidFill>
                <a:latin typeface="+mn-lt"/>
              </a:rPr>
              <a:t>Instructor: </a:t>
            </a:r>
            <a:r>
              <a:rPr lang="en-US" sz="2800" b="1" dirty="0" err="1" smtClean="0">
                <a:solidFill>
                  <a:srgbClr val="7E1B68"/>
                </a:solidFill>
                <a:latin typeface="+mn-lt"/>
              </a:rPr>
              <a:t>Dr</a:t>
            </a:r>
            <a:r>
              <a:rPr lang="en-US" sz="2800" b="1" dirty="0" smtClean="0">
                <a:solidFill>
                  <a:srgbClr val="7E1B68"/>
                </a:solidFill>
                <a:latin typeface="+mn-lt"/>
              </a:rPr>
              <a:t> Syed Musharaf Ali</a:t>
            </a: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76200" y="863025"/>
            <a:ext cx="9144000" cy="158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None/>
            </a:pPr>
            <a:r>
              <a:rPr lang="en-GB" sz="5400" b="1" dirty="0" smtClean="0">
                <a:solidFill>
                  <a:srgbClr val="7E1B68"/>
                </a:solidFill>
                <a:latin typeface="+mn-lt"/>
                <a:cs typeface="Arial" panose="020B0604020202020204" pitchFamily="34" charset="0"/>
              </a:rPr>
              <a:t>Artificial Intelligence</a:t>
            </a:r>
          </a:p>
          <a:p>
            <a:pPr algn="ctr">
              <a:buNone/>
            </a:pPr>
            <a:r>
              <a:rPr lang="en-GB" sz="3600" b="1" dirty="0" smtClean="0">
                <a:solidFill>
                  <a:srgbClr val="7E1B68"/>
                </a:solidFill>
                <a:latin typeface="+mn-lt"/>
                <a:cs typeface="Arial" panose="020B0604020202020204" pitchFamily="34" charset="0"/>
              </a:rPr>
              <a:t>CS-451</a:t>
            </a:r>
            <a:endParaRPr lang="en-GB" sz="3600" b="1" dirty="0">
              <a:solidFill>
                <a:srgbClr val="7E1B68"/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037" y="990600"/>
            <a:ext cx="9186037" cy="429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3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765624"/>
            <a:ext cx="9220200" cy="48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3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6782"/>
            <a:ext cx="9144000" cy="507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2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829" y="944563"/>
            <a:ext cx="9426229" cy="469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760" y="990600"/>
            <a:ext cx="924296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8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42999"/>
            <a:ext cx="9220200" cy="427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5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655320"/>
            <a:ext cx="9220200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1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4088"/>
            <a:ext cx="9140459" cy="47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9" y="841599"/>
            <a:ext cx="9130561" cy="510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7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9132620" cy="500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4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228600" y="838200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altLang="en-US" sz="4800" dirty="0" smtClean="0">
                <a:solidFill>
                  <a:srgbClr val="7E1B68"/>
                </a:solidFill>
                <a:cs typeface="Arial" charset="0"/>
              </a:rPr>
              <a:t>Machine Learning </a:t>
            </a:r>
            <a:endParaRPr altLang="en-US" sz="4800" dirty="0">
              <a:solidFill>
                <a:srgbClr val="7E1B68"/>
              </a:solidFill>
              <a:cs typeface="Arial" charset="0"/>
            </a:endParaRPr>
          </a:p>
          <a:p>
            <a:pPr algn="ctr" fontAlgn="auto">
              <a:spcAft>
                <a:spcPts val="0"/>
              </a:spcAft>
              <a:defRPr/>
            </a:pPr>
            <a:endParaRPr altLang="en-US" sz="4800" dirty="0">
              <a:solidFill>
                <a:srgbClr val="7E1B68"/>
              </a:solidFill>
              <a:cs typeface="Arial" charset="0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sz="4800" dirty="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133600"/>
            <a:ext cx="4922844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72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9274015" cy="50355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09600"/>
            <a:ext cx="754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/>
              <a:t>Categorization of machine learning tasks:</a:t>
            </a:r>
          </a:p>
        </p:txBody>
      </p:sp>
    </p:spTree>
    <p:extLst>
      <p:ext uri="{BB962C8B-B14F-4D97-AF65-F5344CB8AC3E}">
        <p14:creationId xmlns:p14="http://schemas.microsoft.com/office/powerpoint/2010/main" val="120692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There are three types of Learning:</a:t>
            </a:r>
          </a:p>
          <a:p>
            <a:endParaRPr lang="en-GB" sz="2000" dirty="0" smtClean="0">
              <a:solidFill>
                <a:prstClr val="black"/>
              </a:solidFill>
              <a:latin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 b="1" dirty="0" smtClean="0">
                <a:solidFill>
                  <a:prstClr val="black"/>
                </a:solidFill>
                <a:latin typeface="Calibri"/>
              </a:rPr>
              <a:t>Supervised learning: </a:t>
            </a:r>
            <a:r>
              <a:rPr lang="en-GB" sz="2000" dirty="0">
                <a:latin typeface="+mn-lt"/>
              </a:rPr>
              <a:t>The computer is presented with example inputs and their desired outputs, </a:t>
            </a:r>
            <a:r>
              <a:rPr lang="en-GB" sz="2000" dirty="0" smtClean="0">
                <a:latin typeface="+mn-lt"/>
              </a:rPr>
              <a:t>and </a:t>
            </a:r>
            <a:r>
              <a:rPr lang="en-GB" sz="2000" dirty="0">
                <a:latin typeface="+mn-lt"/>
              </a:rPr>
              <a:t>the goal is to learn a general </a:t>
            </a:r>
            <a:r>
              <a:rPr lang="en-GB" sz="2000" dirty="0" smtClean="0">
                <a:latin typeface="+mn-lt"/>
              </a:rPr>
              <a:t>rule or function  </a:t>
            </a:r>
            <a:r>
              <a:rPr lang="en-GB" sz="2000" dirty="0">
                <a:latin typeface="+mn-lt"/>
              </a:rPr>
              <a:t>that </a:t>
            </a:r>
            <a:r>
              <a:rPr lang="en-GB" sz="2000" dirty="0" smtClean="0">
                <a:latin typeface="+mn-lt"/>
              </a:rPr>
              <a:t>maps</a:t>
            </a:r>
            <a:r>
              <a:rPr lang="en-GB" sz="2000" dirty="0">
                <a:latin typeface="+mn-lt"/>
              </a:rPr>
              <a:t> inputs to outputs.</a:t>
            </a:r>
            <a:endParaRPr lang="en-GB" sz="2000" dirty="0" smtClean="0">
              <a:solidFill>
                <a:prstClr val="black"/>
              </a:solidFill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endParaRPr lang="en-GB" sz="2000" dirty="0">
              <a:solidFill>
                <a:prstClr val="black"/>
              </a:solidFill>
              <a:latin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 b="1" dirty="0" smtClean="0">
                <a:solidFill>
                  <a:prstClr val="black"/>
                </a:solidFill>
                <a:latin typeface="Calibri"/>
              </a:rPr>
              <a:t>Unsupervised learning:</a:t>
            </a:r>
            <a:r>
              <a:rPr lang="en-GB" sz="2000" dirty="0" smtClean="0">
                <a:solidFill>
                  <a:prstClr val="black"/>
                </a:solidFill>
                <a:latin typeface="Calibri"/>
              </a:rPr>
              <a:t> N</a:t>
            </a:r>
            <a:r>
              <a:rPr lang="en-GB" sz="2000" dirty="0" smtClean="0">
                <a:latin typeface="+mn-lt"/>
              </a:rPr>
              <a:t>o </a:t>
            </a:r>
            <a:r>
              <a:rPr lang="en-GB" sz="2000" dirty="0">
                <a:latin typeface="+mn-lt"/>
              </a:rPr>
              <a:t>labels are given to the learning algorithm, leaving it on its own to find structure in its input. D</a:t>
            </a:r>
            <a:r>
              <a:rPr lang="en-GB" sz="2000" dirty="0" smtClean="0">
                <a:latin typeface="+mn-lt"/>
              </a:rPr>
              <a:t>iscovering </a:t>
            </a:r>
            <a:r>
              <a:rPr lang="en-GB" sz="2000" dirty="0">
                <a:latin typeface="+mn-lt"/>
              </a:rPr>
              <a:t>hidden patterns in </a:t>
            </a:r>
            <a:r>
              <a:rPr lang="en-GB" sz="2000" dirty="0" smtClean="0">
                <a:latin typeface="+mn-lt"/>
              </a:rPr>
              <a:t>data.</a:t>
            </a:r>
          </a:p>
          <a:p>
            <a:pPr marL="457200" indent="-457200">
              <a:buFont typeface="+mj-lt"/>
              <a:buAutoNum type="arabicPeriod"/>
            </a:pPr>
            <a:endParaRPr lang="en-GB" sz="2000" b="1" dirty="0">
              <a:solidFill>
                <a:prstClr val="black"/>
              </a:solidFill>
              <a:latin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 b="1" dirty="0" smtClean="0">
                <a:solidFill>
                  <a:prstClr val="black"/>
                </a:solidFill>
                <a:latin typeface="Calibri"/>
              </a:rPr>
              <a:t>Reinforcement learning: </a:t>
            </a:r>
            <a:r>
              <a:rPr lang="en-GB" sz="2000" dirty="0">
                <a:latin typeface="+mn-lt"/>
              </a:rPr>
              <a:t>A computer program interacts with a dynamic environment in which it must perform a certain goal (such as </a:t>
            </a:r>
            <a:r>
              <a:rPr lang="en-GB" sz="2000" dirty="0" smtClean="0">
                <a:latin typeface="+mn-lt"/>
              </a:rPr>
              <a:t>driving vehicle</a:t>
            </a:r>
            <a:r>
              <a:rPr lang="en-GB" sz="2000" dirty="0">
                <a:latin typeface="+mn-lt"/>
              </a:rPr>
              <a:t> or playing a game against an </a:t>
            </a:r>
            <a:r>
              <a:rPr lang="en-GB" sz="2000" dirty="0" smtClean="0">
                <a:latin typeface="+mn-lt"/>
              </a:rPr>
              <a:t>opponent). </a:t>
            </a:r>
          </a:p>
          <a:p>
            <a:pPr lvl="1"/>
            <a:r>
              <a:rPr lang="en-GB" sz="2000" dirty="0" smtClean="0">
                <a:latin typeface="+mn-lt"/>
              </a:rPr>
              <a:t>The </a:t>
            </a:r>
            <a:r>
              <a:rPr lang="en-GB" sz="2000" dirty="0">
                <a:latin typeface="+mn-lt"/>
              </a:rPr>
              <a:t>program is provided feedback in terms of rewards and punishments as it navigates its problem space.</a:t>
            </a:r>
            <a:r>
              <a:rPr lang="en-GB" sz="2000" b="1" dirty="0" smtClean="0">
                <a:solidFill>
                  <a:prstClr val="black"/>
                </a:solidFill>
                <a:latin typeface="+mn-lt"/>
              </a:rPr>
              <a:t> </a:t>
            </a:r>
            <a:endParaRPr lang="de-DE" sz="20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695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latin typeface="+mn-lt"/>
              </a:rPr>
              <a:t>Categorization </a:t>
            </a:r>
            <a:r>
              <a:rPr lang="en-GB" sz="2400" b="1" dirty="0">
                <a:latin typeface="+mn-lt"/>
              </a:rPr>
              <a:t>of machine learning </a:t>
            </a:r>
            <a:r>
              <a:rPr lang="en-GB" sz="2400" b="1" dirty="0" smtClean="0">
                <a:latin typeface="+mn-lt"/>
              </a:rPr>
              <a:t>tasks:</a:t>
            </a:r>
          </a:p>
          <a:p>
            <a:endParaRPr lang="en-GB" sz="2400" b="1" dirty="0" smtClean="0">
              <a:solidFill>
                <a:prstClr val="black"/>
              </a:solidFill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 b="1" dirty="0" smtClean="0">
                <a:solidFill>
                  <a:prstClr val="black"/>
                </a:solidFill>
                <a:latin typeface="Calibri"/>
              </a:rPr>
              <a:t>Classification: </a:t>
            </a:r>
            <a:r>
              <a:rPr lang="en-GB" sz="2000" dirty="0" smtClean="0">
                <a:solidFill>
                  <a:prstClr val="black"/>
                </a:solidFill>
                <a:latin typeface="Calibri"/>
              </a:rPr>
              <a:t>I</a:t>
            </a:r>
            <a:r>
              <a:rPr lang="en-GB" sz="2000" dirty="0" smtClean="0">
                <a:latin typeface="+mn-lt"/>
              </a:rPr>
              <a:t>nputs </a:t>
            </a:r>
            <a:r>
              <a:rPr lang="en-GB" sz="2000" dirty="0">
                <a:latin typeface="+mn-lt"/>
              </a:rPr>
              <a:t>are divided into two or more classes, and the learner must produce a model that assigns unseen inputs to </a:t>
            </a:r>
            <a:r>
              <a:rPr lang="en-GB" sz="2000" dirty="0" smtClean="0">
                <a:latin typeface="+mn-lt"/>
              </a:rPr>
              <a:t>these </a:t>
            </a:r>
            <a:r>
              <a:rPr lang="en-GB" sz="2000" dirty="0">
                <a:latin typeface="+mn-lt"/>
              </a:rPr>
              <a:t>classes. This is typically tackled in a </a:t>
            </a:r>
            <a:r>
              <a:rPr lang="en-GB" sz="2000" b="1" dirty="0">
                <a:latin typeface="+mn-lt"/>
              </a:rPr>
              <a:t>supervised</a:t>
            </a:r>
            <a:r>
              <a:rPr lang="en-GB" sz="2000" dirty="0">
                <a:latin typeface="+mn-lt"/>
              </a:rPr>
              <a:t> </a:t>
            </a:r>
            <a:r>
              <a:rPr lang="en-GB" sz="2000" dirty="0" smtClean="0">
                <a:latin typeface="+mn-lt"/>
              </a:rPr>
              <a:t>way e.g. spam </a:t>
            </a:r>
            <a:r>
              <a:rPr lang="en-GB" sz="2000" dirty="0">
                <a:latin typeface="+mn-lt"/>
              </a:rPr>
              <a:t>filtering is an example of classification, where the inputs are email (or other) messages and the classes are "spam" and "not spam".</a:t>
            </a:r>
            <a:endParaRPr lang="en-GB" sz="2000" dirty="0" smtClean="0">
              <a:solidFill>
                <a:prstClr val="black"/>
              </a:solidFill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endParaRPr lang="en-GB" sz="2000" dirty="0">
              <a:solidFill>
                <a:prstClr val="black"/>
              </a:solidFill>
              <a:latin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 b="1" dirty="0" smtClean="0">
                <a:solidFill>
                  <a:prstClr val="black"/>
                </a:solidFill>
                <a:latin typeface="Calibri"/>
              </a:rPr>
              <a:t>Regression: </a:t>
            </a:r>
            <a:r>
              <a:rPr lang="en-GB" sz="2000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GB" sz="2000" dirty="0" smtClean="0">
                <a:latin typeface="+mn-lt"/>
              </a:rPr>
              <a:t>he </a:t>
            </a:r>
            <a:r>
              <a:rPr lang="en-GB" sz="2000" dirty="0">
                <a:latin typeface="+mn-lt"/>
              </a:rPr>
              <a:t>outputs are continuous rather than </a:t>
            </a:r>
            <a:r>
              <a:rPr lang="en-GB" sz="2000" dirty="0" smtClean="0">
                <a:latin typeface="+mn-lt"/>
              </a:rPr>
              <a:t>discrete, e.g. temperature, currency rates, stock rates, oil prices etc. Supervised learning</a:t>
            </a:r>
          </a:p>
          <a:p>
            <a:pPr marL="457200" indent="-457200">
              <a:buFont typeface="+mj-lt"/>
              <a:buAutoNum type="arabicPeriod"/>
            </a:pPr>
            <a:endParaRPr lang="en-GB" sz="2000" b="1" dirty="0" smtClean="0">
              <a:solidFill>
                <a:prstClr val="black"/>
              </a:solidFill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 b="1" dirty="0" smtClean="0">
                <a:solidFill>
                  <a:prstClr val="black"/>
                </a:solidFill>
                <a:latin typeface="Calibri"/>
              </a:rPr>
              <a:t>Clustering: </a:t>
            </a:r>
            <a:r>
              <a:rPr lang="en-GB" sz="2000" dirty="0">
                <a:latin typeface="+mn-lt"/>
              </a:rPr>
              <a:t>a set of inputs is to be divided into groups. Unlike in classification, the groups are not known beforehand, making this typically an unsupervised task.</a:t>
            </a:r>
            <a:endParaRPr lang="en-GB" sz="20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389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01386"/>
            <a:ext cx="6817577" cy="46566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1226403"/>
            <a:ext cx="891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solidFill>
                  <a:prstClr val="black"/>
                </a:solidFill>
                <a:latin typeface="+mn-lt"/>
              </a:rPr>
              <a:t>Anything you can do with 1 second of thought</a:t>
            </a:r>
          </a:p>
          <a:p>
            <a:r>
              <a:rPr lang="en-GB" sz="2400" dirty="0" smtClean="0">
                <a:solidFill>
                  <a:prstClr val="black"/>
                </a:solidFill>
                <a:latin typeface="+mn-lt"/>
              </a:rPr>
              <a:t>We can probably now or soon automate</a:t>
            </a:r>
          </a:p>
        </p:txBody>
      </p:sp>
    </p:spTree>
    <p:extLst>
      <p:ext uri="{BB962C8B-B14F-4D97-AF65-F5344CB8AC3E}">
        <p14:creationId xmlns:p14="http://schemas.microsoft.com/office/powerpoint/2010/main" val="16123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646765"/>
            <a:ext cx="9020264" cy="43730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24400" y="17642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Human intention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95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55738"/>
            <a:ext cx="8922631" cy="464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2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Picture 2" descr="Image result for machine learning appl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220200" cy="689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0750"/>
            <a:ext cx="9144000" cy="466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493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" y="914400"/>
            <a:ext cx="9207037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3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" y="852261"/>
            <a:ext cx="9213801" cy="440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5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838199"/>
            <a:ext cx="9237848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0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914401"/>
            <a:ext cx="924025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619" y="838201"/>
            <a:ext cx="926840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5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" y="762001"/>
            <a:ext cx="915212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5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+mn-lt"/>
              </a:rPr>
              <a:t>Example: Supervised Learning based Classification using Naïve Bayes Classifier:</a:t>
            </a:r>
          </a:p>
          <a:p>
            <a:endParaRPr lang="en-GB" sz="2400" b="1" dirty="0" smtClean="0">
              <a:solidFill>
                <a:prstClr val="black"/>
              </a:solidFill>
              <a:latin typeface="+mn-lt"/>
            </a:endParaRPr>
          </a:p>
          <a:p>
            <a:endParaRPr lang="en-GB" sz="2400" b="1" dirty="0" smtClean="0">
              <a:latin typeface="+mn-lt"/>
            </a:endParaRPr>
          </a:p>
          <a:p>
            <a:r>
              <a:rPr lang="en-GB" sz="2400" b="1" dirty="0" smtClean="0">
                <a:latin typeface="+mn-lt"/>
              </a:rPr>
              <a:t>Problem: </a:t>
            </a:r>
            <a:r>
              <a:rPr lang="en-GB" sz="2400" dirty="0" smtClean="0">
                <a:latin typeface="+mn-lt"/>
              </a:rPr>
              <a:t>Classify </a:t>
            </a:r>
            <a:r>
              <a:rPr lang="en-GB" sz="2400" dirty="0">
                <a:latin typeface="+mn-lt"/>
              </a:rPr>
              <a:t>whether a given person is a male or a female based on the measured features. The features include </a:t>
            </a:r>
            <a:r>
              <a:rPr lang="en-GB" sz="2400" b="1" dirty="0">
                <a:latin typeface="+mn-lt"/>
              </a:rPr>
              <a:t>height</a:t>
            </a:r>
            <a:r>
              <a:rPr lang="en-GB" sz="2400" dirty="0">
                <a:latin typeface="+mn-lt"/>
              </a:rPr>
              <a:t>, </a:t>
            </a:r>
            <a:r>
              <a:rPr lang="en-GB" sz="2400" b="1" dirty="0">
                <a:latin typeface="+mn-lt"/>
              </a:rPr>
              <a:t>weight</a:t>
            </a:r>
            <a:r>
              <a:rPr lang="en-GB" sz="2400" dirty="0">
                <a:latin typeface="+mn-lt"/>
              </a:rPr>
              <a:t>, and </a:t>
            </a:r>
            <a:r>
              <a:rPr lang="en-GB" sz="2400" b="1" dirty="0">
                <a:latin typeface="+mn-lt"/>
              </a:rPr>
              <a:t>foot size</a:t>
            </a:r>
            <a:r>
              <a:rPr lang="en-GB" sz="2400" dirty="0">
                <a:latin typeface="+mn-lt"/>
              </a:rPr>
              <a:t>.</a:t>
            </a:r>
            <a:endParaRPr lang="en-GB" sz="2400" b="1" dirty="0" smtClean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278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 txBox="1">
            <a:spLocks/>
          </p:cNvSpPr>
          <p:nvPr/>
        </p:nvSpPr>
        <p:spPr bwMode="auto">
          <a:xfrm>
            <a:off x="0" y="-55563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 dirty="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 dirty="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457200"/>
            <a:ext cx="8915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Example: Supervised Learning based Classification using Naïve Bayes Classifier: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Training Set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371600" y="2042160"/>
          <a:ext cx="7239000" cy="3291840"/>
        </p:xfrm>
        <a:graphic>
          <a:graphicData uri="http://schemas.openxmlformats.org/drawingml/2006/table">
            <a:tbl>
              <a:tblPr/>
              <a:tblGrid>
                <a:gridCol w="1809750"/>
                <a:gridCol w="1809750"/>
                <a:gridCol w="1809750"/>
                <a:gridCol w="1809750"/>
              </a:tblGrid>
              <a:tr h="2370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Gender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height (feet)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weight (</a:t>
                      </a:r>
                      <a:r>
                        <a:rPr lang="en-US" b="1" dirty="0" err="1">
                          <a:effectLst/>
                        </a:rPr>
                        <a:t>lbs</a:t>
                      </a:r>
                      <a:r>
                        <a:rPr lang="en-US" b="1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foot size(inches)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male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180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5.92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190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5.58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170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5.92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female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5.42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5.75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33400" y="5974080"/>
          <a:ext cx="8229600" cy="73152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Gender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height (feet)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weight (</a:t>
                      </a:r>
                      <a:r>
                        <a:rPr lang="en-US" b="1" dirty="0" err="1">
                          <a:effectLst/>
                        </a:rPr>
                        <a:t>lbs</a:t>
                      </a:r>
                      <a:r>
                        <a:rPr lang="en-US" b="1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foot size(inches)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effectLst/>
                        </a:rPr>
                        <a:t>Sample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28600" y="5481935"/>
            <a:ext cx="1362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Test Data</a:t>
            </a:r>
            <a:endParaRPr lang="en-GB" sz="24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646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Example: Supervised Learning based Classification using Naïve Bayes Classifier: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Naïve Bayes Classifier:</a:t>
            </a:r>
          </a:p>
          <a:p>
            <a:endParaRPr lang="en-GB" sz="2400" b="1" dirty="0">
              <a:solidFill>
                <a:prstClr val="black"/>
              </a:solidFill>
              <a:latin typeface="Calibri"/>
            </a:endParaRP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  <a:p>
            <a:endParaRPr lang="en-GB" sz="2400" b="1" dirty="0">
              <a:solidFill>
                <a:prstClr val="black"/>
              </a:solidFill>
              <a:latin typeface="Calibri"/>
            </a:endParaRP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  <a:p>
            <a:endParaRPr lang="en-GB" sz="2400" b="1" dirty="0">
              <a:solidFill>
                <a:prstClr val="black"/>
              </a:solidFill>
              <a:latin typeface="Calibri"/>
            </a:endParaRPr>
          </a:p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In simple words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636" y="2976562"/>
            <a:ext cx="4881564" cy="1366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5105400"/>
            <a:ext cx="5029199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7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Example: Supervised Learning based Classification using Naïve Bayes Classifier: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  <a:p>
            <a:r>
              <a:rPr lang="en-GB" sz="2400" dirty="0">
                <a:latin typeface="+mn-lt"/>
              </a:rPr>
              <a:t>The classifier created from the training set using a </a:t>
            </a:r>
            <a:r>
              <a:rPr lang="en-GB" sz="2400" b="1" dirty="0">
                <a:latin typeface="+mn-lt"/>
              </a:rPr>
              <a:t>Gaussian distribution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smtClean="0">
                <a:latin typeface="+mn-lt"/>
              </a:rPr>
              <a:t>assumption</a:t>
            </a:r>
          </a:p>
          <a:p>
            <a:endParaRPr lang="en-GB" sz="2400" dirty="0">
              <a:latin typeface="+mn-lt"/>
            </a:endParaRPr>
          </a:p>
          <a:p>
            <a:endParaRPr lang="en-GB" sz="2400" dirty="0" smtClean="0">
              <a:latin typeface="+mn-lt"/>
            </a:endParaRPr>
          </a:p>
          <a:p>
            <a:endParaRPr lang="en-GB" sz="2400" dirty="0">
              <a:latin typeface="+mn-lt"/>
            </a:endParaRPr>
          </a:p>
          <a:p>
            <a:endParaRPr lang="en-GB" sz="2400" dirty="0" smtClean="0">
              <a:latin typeface="+mn-lt"/>
            </a:endParaRPr>
          </a:p>
          <a:p>
            <a:endParaRPr lang="en-GB" sz="2400" dirty="0">
              <a:latin typeface="+mn-lt"/>
            </a:endParaRPr>
          </a:p>
          <a:p>
            <a:r>
              <a:rPr lang="en-GB" sz="2400" dirty="0" smtClean="0">
                <a:latin typeface="+mn-lt"/>
              </a:rPr>
              <a:t>Where </a:t>
            </a:r>
            <a:r>
              <a:rPr lang="el-GR" sz="2400" b="1" dirty="0" smtClean="0">
                <a:latin typeface="+mn-lt"/>
              </a:rPr>
              <a:t>σ</a:t>
            </a:r>
            <a:r>
              <a:rPr lang="de-DE" sz="2400" b="1" dirty="0" smtClean="0">
                <a:latin typeface="+mn-lt"/>
              </a:rPr>
              <a:t> </a:t>
            </a:r>
            <a:r>
              <a:rPr lang="de-DE" sz="2400" dirty="0" smtClean="0">
                <a:latin typeface="+mn-lt"/>
              </a:rPr>
              <a:t>is variance of each feature set</a:t>
            </a:r>
            <a:r>
              <a:rPr lang="de-DE" sz="2400" b="1" dirty="0" smtClean="0">
                <a:latin typeface="+mn-lt"/>
              </a:rPr>
              <a:t>, </a:t>
            </a:r>
            <a:r>
              <a:rPr lang="en-US" sz="2400" b="1" dirty="0" smtClean="0">
                <a:latin typeface="+mn-lt"/>
              </a:rPr>
              <a:t>µ</a:t>
            </a:r>
            <a:r>
              <a:rPr lang="en-US" sz="2400" dirty="0" smtClean="0">
                <a:latin typeface="+mn-lt"/>
              </a:rPr>
              <a:t> is the mean of each feature set</a:t>
            </a:r>
            <a:endParaRPr lang="el-GR" sz="2400" b="1" u="sng" dirty="0">
              <a:latin typeface="+mn-lt"/>
            </a:endParaRPr>
          </a:p>
          <a:p>
            <a:r>
              <a:rPr lang="en-GB" sz="2400" b="1" i="1" dirty="0" smtClean="0">
                <a:latin typeface="+mn-lt"/>
              </a:rPr>
              <a:t>x</a:t>
            </a:r>
            <a:r>
              <a:rPr lang="en-GB" sz="2400" dirty="0" smtClean="0">
                <a:latin typeface="+mn-lt"/>
              </a:rPr>
              <a:t> is the feature, </a:t>
            </a:r>
            <a:r>
              <a:rPr lang="en-GB" sz="2400" b="1" i="1" dirty="0" smtClean="0">
                <a:latin typeface="+mn-lt"/>
              </a:rPr>
              <a:t>v</a:t>
            </a:r>
            <a:r>
              <a:rPr lang="en-GB" sz="2400" dirty="0" smtClean="0">
                <a:latin typeface="+mn-lt"/>
              </a:rPr>
              <a:t> is the value of a feature </a:t>
            </a:r>
            <a:r>
              <a:rPr lang="en-GB" sz="2400" b="1" i="1" dirty="0" smtClean="0">
                <a:latin typeface="+mn-lt"/>
              </a:rPr>
              <a:t>x</a:t>
            </a:r>
            <a:r>
              <a:rPr lang="en-GB" sz="2400" dirty="0" smtClean="0">
                <a:latin typeface="+mn-lt"/>
              </a:rPr>
              <a:t> and </a:t>
            </a:r>
            <a:r>
              <a:rPr lang="en-GB" sz="2400" b="1" dirty="0" smtClean="0">
                <a:latin typeface="+mn-lt"/>
              </a:rPr>
              <a:t>c</a:t>
            </a:r>
            <a:r>
              <a:rPr lang="en-GB" sz="2400" dirty="0" smtClean="0">
                <a:latin typeface="+mn-lt"/>
              </a:rPr>
              <a:t> is the class of feature </a:t>
            </a:r>
            <a:r>
              <a:rPr lang="en-GB" sz="2400" b="1" dirty="0" smtClean="0">
                <a:latin typeface="+mn-lt"/>
              </a:rPr>
              <a:t>x</a:t>
            </a:r>
          </a:p>
          <a:p>
            <a:r>
              <a:rPr lang="el-GR" sz="2800" b="1" dirty="0" smtClean="0">
                <a:latin typeface="+mn-lt"/>
              </a:rPr>
              <a:t>σ</a:t>
            </a:r>
            <a:r>
              <a:rPr lang="de-DE" sz="1600" dirty="0" smtClean="0">
                <a:latin typeface="+mn-lt"/>
              </a:rPr>
              <a:t>c and </a:t>
            </a:r>
            <a:r>
              <a:rPr lang="en-US" sz="2400" b="1" dirty="0" smtClean="0">
                <a:latin typeface="+mn-lt"/>
              </a:rPr>
              <a:t>µ</a:t>
            </a:r>
            <a:r>
              <a:rPr lang="de-DE" dirty="0" smtClean="0">
                <a:latin typeface="+mn-lt"/>
              </a:rPr>
              <a:t>c are the mean variance and mean feature value of the given class </a:t>
            </a:r>
            <a:r>
              <a:rPr lang="de-DE" sz="2400" b="1" dirty="0" smtClean="0">
                <a:latin typeface="+mn-lt"/>
              </a:rPr>
              <a:t>c</a:t>
            </a:r>
            <a:endParaRPr lang="en-GB" sz="2400" b="1" dirty="0">
              <a:solidFill>
                <a:prstClr val="black"/>
              </a:solidFill>
              <a:latin typeface="+mn-lt"/>
            </a:endParaRPr>
          </a:p>
          <a:p>
            <a:endParaRPr lang="en-GB" sz="2400" b="1" dirty="0" smtClean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388" y="3153403"/>
            <a:ext cx="5842012" cy="17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Example: Supervised Learning based Classification using Naïve Bayes Classifier: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" y="2667000"/>
          <a:ext cx="9143995" cy="1371600"/>
        </p:xfrm>
        <a:graphic>
          <a:graphicData uri="http://schemas.openxmlformats.org/drawingml/2006/table">
            <a:tbl>
              <a:tblPr/>
              <a:tblGrid>
                <a:gridCol w="1306285"/>
                <a:gridCol w="1306285"/>
                <a:gridCol w="1306285"/>
                <a:gridCol w="1306285"/>
                <a:gridCol w="1306285"/>
                <a:gridCol w="1306285"/>
                <a:gridCol w="130628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Gender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mean (height)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variance (height)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mean (weight)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variance (weight)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mean (foot size)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variance (foot size)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effectLst/>
                        </a:rPr>
                        <a:t>Male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5.855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0.0350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176.25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1.2292e+02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11.25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9.1667e-01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effectLst/>
                        </a:rPr>
                        <a:t>Female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5.4175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0.0972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132.5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5.5833e+02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7.5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1.6667e+00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200" y="205740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+mn-lt"/>
              </a:rPr>
              <a:t>Training:</a:t>
            </a:r>
            <a:endParaRPr lang="en-US" sz="2800" b="1" dirty="0">
              <a:latin typeface="+mn-lt"/>
            </a:endParaRPr>
          </a:p>
        </p:txBody>
      </p:sp>
      <p:pic>
        <p:nvPicPr>
          <p:cNvPr id="1026" name="Picture 2" descr="Image result for variance formu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9" y="4907416"/>
            <a:ext cx="4310333" cy="92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ean formul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800600"/>
            <a:ext cx="20574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72200" y="5257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Mean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856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Example: Supervised Learning based Classification using Naïve Bayes Classifier: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  <a:p>
            <a:r>
              <a:rPr lang="en-GB" sz="2800" b="1" dirty="0" smtClean="0">
                <a:solidFill>
                  <a:prstClr val="black"/>
                </a:solidFill>
                <a:latin typeface="Calibri"/>
              </a:rPr>
              <a:t>Testing: </a:t>
            </a:r>
            <a:r>
              <a:rPr lang="en-GB" sz="2400" dirty="0" smtClean="0">
                <a:solidFill>
                  <a:prstClr val="black"/>
                </a:solidFill>
                <a:latin typeface="+mn-lt"/>
              </a:rPr>
              <a:t>S</a:t>
            </a:r>
            <a:r>
              <a:rPr lang="en-GB" sz="2400" dirty="0" smtClean="0">
                <a:latin typeface="+mn-lt"/>
              </a:rPr>
              <a:t>ample </a:t>
            </a:r>
            <a:r>
              <a:rPr lang="en-GB" sz="2400" dirty="0">
                <a:latin typeface="+mn-lt"/>
              </a:rPr>
              <a:t>to be classified as a male or female</a:t>
            </a:r>
            <a:r>
              <a:rPr lang="en-GB" sz="2800" dirty="0">
                <a:latin typeface="+mn-lt"/>
              </a:rPr>
              <a:t>.</a:t>
            </a:r>
            <a:endParaRPr lang="en-GB" sz="2800" b="1" dirty="0" smtClean="0">
              <a:solidFill>
                <a:prstClr val="black"/>
              </a:solidFill>
              <a:latin typeface="+mn-lt"/>
            </a:endParaRP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57200" y="3048000"/>
          <a:ext cx="8229600" cy="73152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Gender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height (feet)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weight (</a:t>
                      </a:r>
                      <a:r>
                        <a:rPr lang="en-US" b="1" dirty="0" err="1">
                          <a:effectLst/>
                        </a:rPr>
                        <a:t>lbs</a:t>
                      </a:r>
                      <a:r>
                        <a:rPr lang="en-US" b="1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foot size(inches)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effectLst/>
                        </a:rPr>
                        <a:t>Sample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4038600"/>
            <a:ext cx="8610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solidFill>
                  <a:srgbClr val="252525"/>
                </a:solidFill>
                <a:latin typeface="+mn-lt"/>
              </a:rPr>
              <a:t>We assume that we have </a:t>
            </a:r>
            <a:r>
              <a:rPr lang="en-GB" sz="2400" dirty="0" err="1" smtClean="0">
                <a:solidFill>
                  <a:srgbClr val="252525"/>
                </a:solidFill>
                <a:latin typeface="+mn-lt"/>
              </a:rPr>
              <a:t>equi</a:t>
            </a:r>
            <a:r>
              <a:rPr lang="en-GB" sz="2400" dirty="0" smtClean="0">
                <a:solidFill>
                  <a:srgbClr val="252525"/>
                </a:solidFill>
                <a:latin typeface="+mn-lt"/>
              </a:rPr>
              <a:t>-probable </a:t>
            </a:r>
            <a:r>
              <a:rPr lang="en-GB" sz="2400" dirty="0">
                <a:solidFill>
                  <a:srgbClr val="252525"/>
                </a:solidFill>
                <a:latin typeface="+mn-lt"/>
              </a:rPr>
              <a:t>classes </a:t>
            </a:r>
            <a:r>
              <a:rPr lang="en-GB" sz="2400" dirty="0" smtClean="0">
                <a:solidFill>
                  <a:srgbClr val="252525"/>
                </a:solidFill>
                <a:latin typeface="+mn-lt"/>
              </a:rPr>
              <a:t>so</a:t>
            </a:r>
          </a:p>
          <a:p>
            <a:endParaRPr lang="en-GB" sz="2400" dirty="0">
              <a:solidFill>
                <a:srgbClr val="252525"/>
              </a:solidFill>
              <a:latin typeface="+mn-lt"/>
            </a:endParaRPr>
          </a:p>
          <a:p>
            <a:r>
              <a:rPr lang="en-GB" sz="2400" b="1" dirty="0" smtClean="0">
                <a:solidFill>
                  <a:srgbClr val="252525"/>
                </a:solidFill>
                <a:latin typeface="+mn-lt"/>
              </a:rPr>
              <a:t> </a:t>
            </a:r>
            <a:r>
              <a:rPr lang="en-GB" sz="2400" b="1" dirty="0">
                <a:solidFill>
                  <a:srgbClr val="252525"/>
                </a:solidFill>
                <a:latin typeface="+mn-lt"/>
              </a:rPr>
              <a:t>P(male)= P(female) = </a:t>
            </a:r>
            <a:r>
              <a:rPr lang="en-GB" sz="2400" b="1" dirty="0" smtClean="0">
                <a:solidFill>
                  <a:srgbClr val="252525"/>
                </a:solidFill>
                <a:latin typeface="+mn-lt"/>
              </a:rPr>
              <a:t>0.5 </a:t>
            </a:r>
          </a:p>
          <a:p>
            <a:endParaRPr lang="en-GB" sz="2400" dirty="0">
              <a:solidFill>
                <a:srgbClr val="252525"/>
              </a:solidFill>
              <a:latin typeface="+mn-lt"/>
            </a:endParaRPr>
          </a:p>
          <a:p>
            <a:r>
              <a:rPr lang="en-GB" sz="2400" dirty="0" smtClean="0">
                <a:solidFill>
                  <a:srgbClr val="252525"/>
                </a:solidFill>
                <a:latin typeface="+mn-lt"/>
              </a:rPr>
              <a:t>This </a:t>
            </a:r>
            <a:r>
              <a:rPr lang="en-GB" sz="2400" dirty="0">
                <a:solidFill>
                  <a:srgbClr val="252525"/>
                </a:solidFill>
                <a:latin typeface="+mn-lt"/>
              </a:rPr>
              <a:t>prior probability distribution might be based on our knowledge of frequencies in the larger population, or on frequency in the training set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616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" y="649787"/>
            <a:ext cx="9172575" cy="529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2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Example: Supervised Learning based Classification using Naïve Bayes Classifier: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  <a:p>
            <a:r>
              <a:rPr lang="en-GB" sz="2800" b="1" dirty="0" smtClean="0">
                <a:solidFill>
                  <a:prstClr val="black"/>
                </a:solidFill>
                <a:latin typeface="Calibri"/>
              </a:rPr>
              <a:t>Testing: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3124200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We have to determine </a:t>
            </a:r>
            <a:r>
              <a:rPr lang="en-GB" sz="2400" dirty="0"/>
              <a:t>which </a:t>
            </a:r>
            <a:r>
              <a:rPr lang="en-GB" sz="2400" b="1" dirty="0"/>
              <a:t>posterior</a:t>
            </a:r>
            <a:r>
              <a:rPr lang="en-GB" sz="2400" dirty="0"/>
              <a:t> is greater, male or </a:t>
            </a:r>
            <a:r>
              <a:rPr lang="en-GB" sz="2400" dirty="0" smtClean="0"/>
              <a:t>female for the given sample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648094"/>
            <a:ext cx="5029636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1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Example: Supervised Learning based Classification using Naïve Bayes Classifier:</a:t>
            </a:r>
          </a:p>
          <a:p>
            <a:r>
              <a:rPr lang="en-GB" sz="2800" b="1" dirty="0" smtClean="0">
                <a:solidFill>
                  <a:prstClr val="black"/>
                </a:solidFill>
                <a:latin typeface="Calibri"/>
              </a:rPr>
              <a:t>Testing:</a:t>
            </a:r>
            <a:endParaRPr lang="en-GB" sz="2400" b="1" dirty="0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2362200"/>
            <a:ext cx="891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solidFill>
                  <a:prstClr val="black"/>
                </a:solidFill>
                <a:latin typeface="+mn-lt"/>
              </a:rPr>
              <a:t>We have to determine </a:t>
            </a:r>
            <a:r>
              <a:rPr lang="en-GB" sz="2400" dirty="0">
                <a:solidFill>
                  <a:prstClr val="black"/>
                </a:solidFill>
                <a:latin typeface="+mn-lt"/>
              </a:rPr>
              <a:t>which </a:t>
            </a:r>
            <a:r>
              <a:rPr lang="en-GB" sz="2400" b="1" dirty="0">
                <a:solidFill>
                  <a:prstClr val="black"/>
                </a:solidFill>
                <a:latin typeface="+mn-lt"/>
              </a:rPr>
              <a:t>posterior</a:t>
            </a:r>
            <a:r>
              <a:rPr lang="en-GB" sz="2400" dirty="0">
                <a:solidFill>
                  <a:prstClr val="black"/>
                </a:solidFill>
                <a:latin typeface="+mn-lt"/>
              </a:rPr>
              <a:t> is greater, male or </a:t>
            </a:r>
            <a:r>
              <a:rPr lang="en-GB" sz="2400" dirty="0" smtClean="0">
                <a:solidFill>
                  <a:prstClr val="black"/>
                </a:solidFill>
                <a:latin typeface="+mn-lt"/>
              </a:rPr>
              <a:t>female for the given sample</a:t>
            </a:r>
            <a:endParaRPr lang="en-US" sz="2400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277890"/>
            <a:ext cx="9161537" cy="9131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" y="4495800"/>
            <a:ext cx="9161537" cy="9893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5988469"/>
            <a:ext cx="8362208" cy="7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8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Example: Supervised Learning based Classification using Naïve Bayes Classifier: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  <a:p>
            <a:r>
              <a:rPr lang="en-GB" sz="2800" b="1" dirty="0" smtClean="0">
                <a:solidFill>
                  <a:prstClr val="black"/>
                </a:solidFill>
                <a:latin typeface="Calibri"/>
              </a:rPr>
              <a:t>Testing:</a:t>
            </a:r>
            <a:endParaRPr lang="en-GB" sz="2800" b="1" dirty="0">
              <a:solidFill>
                <a:prstClr val="black"/>
              </a:solidFill>
              <a:latin typeface="Calibri"/>
            </a:endParaRPr>
          </a:p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Male Posterior</a:t>
            </a:r>
          </a:p>
          <a:p>
            <a:endParaRPr lang="en-GB" sz="2800" b="1" dirty="0" smtClean="0">
              <a:solidFill>
                <a:prstClr val="black"/>
              </a:solidFill>
              <a:latin typeface="Calibri"/>
            </a:endParaRP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85" y="3352800"/>
            <a:ext cx="7337515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32" y="5105400"/>
            <a:ext cx="7379368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Example: Supervised Learning based Classification using Naïve Bayes Classifier: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  <a:p>
            <a:r>
              <a:rPr lang="en-GB" sz="2800" b="1" dirty="0" smtClean="0">
                <a:solidFill>
                  <a:prstClr val="black"/>
                </a:solidFill>
                <a:latin typeface="Calibri"/>
              </a:rPr>
              <a:t>Testing:</a:t>
            </a:r>
            <a:endParaRPr lang="en-GB" sz="2800" b="1" dirty="0">
              <a:solidFill>
                <a:prstClr val="black"/>
              </a:solidFill>
              <a:latin typeface="Calibri"/>
            </a:endParaRPr>
          </a:p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Female Posterior</a:t>
            </a:r>
          </a:p>
          <a:p>
            <a:endParaRPr lang="en-GB" sz="2800" b="1" dirty="0" smtClean="0">
              <a:solidFill>
                <a:prstClr val="black"/>
              </a:solidFill>
              <a:latin typeface="Calibri"/>
            </a:endParaRP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51446"/>
            <a:ext cx="7924800" cy="193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1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Example: Supervised Learning based Classification using Naïve Bayes Classifier: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  <a:p>
            <a:r>
              <a:rPr lang="en-GB" sz="2800" b="1" dirty="0" smtClean="0">
                <a:solidFill>
                  <a:prstClr val="black"/>
                </a:solidFill>
                <a:latin typeface="Calibri"/>
              </a:rPr>
              <a:t>Result:</a:t>
            </a:r>
          </a:p>
          <a:p>
            <a:endParaRPr lang="en-GB" sz="2800" b="1" dirty="0">
              <a:solidFill>
                <a:prstClr val="black"/>
              </a:solidFill>
              <a:latin typeface="Calibri"/>
            </a:endParaRPr>
          </a:p>
          <a:p>
            <a:r>
              <a:rPr lang="en-GB" sz="2400" dirty="0" smtClean="0">
                <a:solidFill>
                  <a:prstClr val="black"/>
                </a:solidFill>
                <a:latin typeface="Calibri"/>
              </a:rPr>
              <a:t>As we found that Female Posterior is greater than Male posterior so the given sample is of </a:t>
            </a:r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Female</a:t>
            </a:r>
          </a:p>
          <a:p>
            <a:endParaRPr lang="en-GB" sz="2800" b="1" dirty="0" smtClean="0">
              <a:solidFill>
                <a:prstClr val="black"/>
              </a:solidFill>
              <a:latin typeface="Calibri"/>
            </a:endParaRP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7200" y="4450080"/>
          <a:ext cx="8229600" cy="73152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Gender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height (feet)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weight (</a:t>
                      </a:r>
                      <a:r>
                        <a:rPr lang="en-US" b="1" dirty="0" err="1">
                          <a:effectLst/>
                        </a:rPr>
                        <a:t>lbs</a:t>
                      </a:r>
                      <a:r>
                        <a:rPr lang="en-US" b="1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foot size(inches)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effectLst/>
                        </a:rPr>
                        <a:t>Sample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5754469"/>
            <a:ext cx="906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Source 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en.wikipedia.org/wiki/Naive_Bayes_classifier</a:t>
            </a:r>
            <a:endParaRPr lang="en-US" dirty="0" smtClean="0"/>
          </a:p>
          <a:p>
            <a:endParaRPr lang="de-DE" dirty="0"/>
          </a:p>
          <a:p>
            <a:r>
              <a:rPr lang="de-DE" dirty="0" smtClean="0"/>
              <a:t>Example: Gender classification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6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70" y="1981200"/>
            <a:ext cx="834493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0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5" y="1447800"/>
            <a:ext cx="910068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8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79196"/>
            <a:ext cx="8905875" cy="465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898" y="914400"/>
            <a:ext cx="9296098" cy="45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5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1" y="809625"/>
            <a:ext cx="9100129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1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6" y="838200"/>
            <a:ext cx="9087834" cy="475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914400"/>
            <a:ext cx="925097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3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8226</TotalTime>
  <Words>771</Words>
  <Application>Microsoft Office PowerPoint</Application>
  <PresentationFormat>On-screen Show (4:3)</PresentationFormat>
  <Paragraphs>230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polsl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zawt_ss</dc:creator>
  <cp:lastModifiedBy>Microsoft</cp:lastModifiedBy>
  <cp:revision>871</cp:revision>
  <dcterms:created xsi:type="dcterms:W3CDTF">2008-08-12T13:18:47Z</dcterms:created>
  <dcterms:modified xsi:type="dcterms:W3CDTF">2021-03-10T04:56:38Z</dcterms:modified>
</cp:coreProperties>
</file>